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21" r:id="rId3"/>
    <p:sldId id="332" r:id="rId4"/>
    <p:sldId id="320" r:id="rId5"/>
    <p:sldId id="322" r:id="rId6"/>
    <p:sldId id="323" r:id="rId7"/>
    <p:sldId id="325" r:id="rId8"/>
    <p:sldId id="324" r:id="rId9"/>
    <p:sldId id="326" r:id="rId10"/>
    <p:sldId id="327" r:id="rId11"/>
    <p:sldId id="328" r:id="rId12"/>
    <p:sldId id="329" r:id="rId13"/>
    <p:sldId id="330" r:id="rId14"/>
    <p:sldId id="33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1" d="100"/>
          <a:sy n="91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221" y="96253"/>
            <a:ext cx="9189781" cy="6653463"/>
          </a:xfrm>
        </p:spPr>
        <p:txBody>
          <a:bodyPr>
            <a:noAutofit/>
          </a:bodyPr>
          <a:lstStyle/>
          <a:p>
            <a:r>
              <a:rPr lang="nl-NL" sz="2500" b="1" u="sng" dirty="0"/>
              <a:t>Oefenopgave 2:</a:t>
            </a:r>
            <a:endParaRPr lang="nl-NL" sz="2500" dirty="0"/>
          </a:p>
          <a:p>
            <a:r>
              <a:rPr lang="nl-NL" sz="2500" dirty="0"/>
              <a:t>1. </a:t>
            </a:r>
            <a:r>
              <a:rPr lang="nl-NL" sz="2500" dirty="0" smtClean="0"/>
              <a:t>2p Twee </a:t>
            </a:r>
            <a:r>
              <a:rPr lang="nl-NL" sz="2500" dirty="0"/>
              <a:t>uit:</a:t>
            </a:r>
          </a:p>
          <a:p>
            <a:r>
              <a:rPr lang="nl-NL" sz="2500" dirty="0"/>
              <a:t>− 	Homogeen goed. Er is geen verschil tussen de aandelen, ze zijn identiek.</a:t>
            </a:r>
          </a:p>
          <a:p>
            <a:r>
              <a:rPr lang="nl-NL" sz="2500" dirty="0"/>
              <a:t>−	Veel aanbieders. De individuele aanbieder heeft geen invloed op de prijs / zijn marktmacht is klein.</a:t>
            </a:r>
          </a:p>
          <a:p>
            <a:r>
              <a:rPr lang="nl-NL" sz="2500" dirty="0"/>
              <a:t>−	Transparant. Vragers en aanbieders zijn op de hoogte van de marktgegevens.</a:t>
            </a:r>
          </a:p>
          <a:p>
            <a:r>
              <a:rPr lang="nl-NL" sz="2500" dirty="0"/>
              <a:t>− 	Vrije toe- en uittreding. Iedereen die dat wil, kan zonder veel transactiekosten aandelen kopen (toetreden) en verkopen (uittreden</a:t>
            </a:r>
            <a:r>
              <a:rPr lang="nl-NL" sz="2500" dirty="0" smtClean="0"/>
              <a:t>).</a:t>
            </a:r>
          </a:p>
          <a:p>
            <a:r>
              <a:rPr lang="nl-NL" sz="2500" dirty="0" smtClean="0"/>
              <a:t>2. 1p </a:t>
            </a:r>
            <a:r>
              <a:rPr lang="nl-NL" sz="2500" dirty="0" err="1" smtClean="0"/>
              <a:t>Qa</a:t>
            </a:r>
            <a:r>
              <a:rPr lang="nl-NL" sz="2500" dirty="0" smtClean="0"/>
              <a:t> = </a:t>
            </a:r>
            <a:r>
              <a:rPr lang="nl-NL" sz="2500" dirty="0" err="1" smtClean="0"/>
              <a:t>Qv</a:t>
            </a:r>
            <a:r>
              <a:rPr lang="nl-NL" sz="2500" dirty="0" smtClean="0"/>
              <a:t> → 1,25P – 14 = -0,75P + 30 → 2P = 44 → P = 22. De beurskoers van een aandeel Shell is € 22.</a:t>
            </a:r>
          </a:p>
          <a:p>
            <a:r>
              <a:rPr lang="nl-NL" sz="2500" dirty="0" smtClean="0"/>
              <a:t>3</a:t>
            </a:r>
            <a:r>
              <a:rPr lang="nl-NL" sz="2500" dirty="0"/>
              <a:t>. </a:t>
            </a:r>
            <a:r>
              <a:rPr lang="nl-NL" sz="2500" dirty="0" smtClean="0"/>
              <a:t>1p </a:t>
            </a:r>
            <a:r>
              <a:rPr lang="nl-NL" sz="2500" dirty="0" err="1" smtClean="0"/>
              <a:t>Qa</a:t>
            </a:r>
            <a:r>
              <a:rPr lang="nl-NL" sz="2500" dirty="0" smtClean="0"/>
              <a:t> </a:t>
            </a:r>
            <a:r>
              <a:rPr lang="nl-NL" sz="2500" dirty="0"/>
              <a:t>= 1,25 × 22 – 14 = 13,5. </a:t>
            </a:r>
            <a:r>
              <a:rPr lang="nl-NL" sz="2500" dirty="0" err="1"/>
              <a:t>Qv</a:t>
            </a:r>
            <a:r>
              <a:rPr lang="nl-NL" sz="2500" dirty="0"/>
              <a:t> = -0,75 × 22 + 30 = 13,5. Er worden 1.350.000 aandelen Shell verhandeld.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70106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 descr="MAOV 01.08 antw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869"/>
            <a:ext cx="8903368" cy="66809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814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2347" y="144379"/>
            <a:ext cx="9141655" cy="5896983"/>
          </a:xfrm>
        </p:spPr>
        <p:txBody>
          <a:bodyPr>
            <a:normAutofit/>
          </a:bodyPr>
          <a:lstStyle/>
          <a:p>
            <a:endParaRPr lang="nl-NL" sz="2500" dirty="0"/>
          </a:p>
          <a:p>
            <a:r>
              <a:rPr lang="nl-NL" sz="2500" dirty="0"/>
              <a:t>6. 3p </a:t>
            </a:r>
            <a:r>
              <a:rPr lang="nl-NL" sz="2500" dirty="0" err="1"/>
              <a:t>Qa</a:t>
            </a:r>
            <a:r>
              <a:rPr lang="nl-NL" sz="2500" dirty="0"/>
              <a:t> = </a:t>
            </a:r>
            <a:r>
              <a:rPr lang="nl-NL" sz="2500" dirty="0" err="1"/>
              <a:t>Qv</a:t>
            </a:r>
            <a:r>
              <a:rPr lang="nl-NL" sz="2500" dirty="0"/>
              <a:t> → 1,25P – 14 = -0,75P + 26 → </a:t>
            </a:r>
            <a:endParaRPr lang="nl-NL" sz="2500" dirty="0" smtClean="0"/>
          </a:p>
          <a:p>
            <a:r>
              <a:rPr lang="nl-NL" sz="2500" dirty="0" smtClean="0"/>
              <a:t>2P </a:t>
            </a:r>
            <a:r>
              <a:rPr lang="nl-NL" sz="2500" dirty="0"/>
              <a:t>= 40 → P = 20. </a:t>
            </a:r>
            <a:endParaRPr lang="nl-NL" sz="2500" dirty="0" smtClean="0"/>
          </a:p>
          <a:p>
            <a:r>
              <a:rPr lang="nl-NL" sz="2500" dirty="0" smtClean="0"/>
              <a:t>De </a:t>
            </a:r>
            <a:r>
              <a:rPr lang="nl-NL" sz="2500" dirty="0"/>
              <a:t>beurskoers is € 20. </a:t>
            </a:r>
            <a:r>
              <a:rPr lang="nl-NL" sz="2500" dirty="0" err="1"/>
              <a:t>Qa</a:t>
            </a:r>
            <a:r>
              <a:rPr lang="nl-NL" sz="2500" dirty="0"/>
              <a:t> = 1,25 × 20 – 14 = 11; </a:t>
            </a:r>
            <a:r>
              <a:rPr lang="nl-NL" sz="2500" dirty="0" err="1"/>
              <a:t>Qv</a:t>
            </a:r>
            <a:r>
              <a:rPr lang="nl-NL" sz="2500" dirty="0"/>
              <a:t> = -0,75 × 20 + 26 = 11. Er worden 1.100.000 aandelen verhandeld.</a:t>
            </a:r>
          </a:p>
          <a:p>
            <a:r>
              <a:rPr lang="nl-NL" sz="2500" dirty="0"/>
              <a:t>De omzet op 10 oktober = 1.350.000 × 22 = € 29,7 miljoen.</a:t>
            </a:r>
          </a:p>
          <a:p>
            <a:r>
              <a:rPr lang="nl-NL" sz="2500" dirty="0"/>
              <a:t>De omzet op 11 oktober = 1.100.000 × 20 = € 22 miljoen.</a:t>
            </a:r>
          </a:p>
          <a:p>
            <a:r>
              <a:rPr lang="nl-NL" sz="2500" dirty="0"/>
              <a:t>De omzet is gedaald met (7,7 / 29,7) × 100% = 25,9%.</a:t>
            </a:r>
          </a:p>
          <a:p>
            <a:r>
              <a:rPr lang="nl-NL" sz="2500" dirty="0"/>
              <a:t>7. 1p Door een negatief bericht over de winst.</a:t>
            </a:r>
          </a:p>
          <a:p>
            <a:r>
              <a:rPr lang="nl-NL" sz="2500" dirty="0"/>
              <a:t>Beleggers verwachten dan minder dividenduitkering, zodat het aandeel minder aantrekkelijk is en er bij dezelfde koers dus minder aandelen gevraagd zullen worden.	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07134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smtClean="0"/>
              <a:t>Maak Les 11 oefenopgave </a:t>
            </a:r>
            <a:r>
              <a:rPr lang="nl-NL" dirty="0"/>
              <a:t>B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/>
              <a:t>7</a:t>
            </a:r>
            <a:r>
              <a:rPr lang="nl-NL" sz="2500" dirty="0" smtClean="0"/>
              <a:t> minuten de tijd</a:t>
            </a:r>
          </a:p>
          <a:p>
            <a:r>
              <a:rPr lang="nl-NL" sz="2500" dirty="0" smtClean="0"/>
              <a:t>Gebruik je lesbrief als je er niet uitkomt.</a:t>
            </a:r>
          </a:p>
          <a:p>
            <a:r>
              <a:rPr lang="nl-NL" sz="2500" dirty="0" smtClean="0"/>
              <a:t>Anders vraag je buurman/vrouw.</a:t>
            </a:r>
          </a:p>
          <a:p>
            <a:r>
              <a:rPr lang="nl-NL" sz="2500" dirty="0" smtClean="0"/>
              <a:t>Of vraag de docent.</a:t>
            </a:r>
          </a:p>
          <a:p>
            <a:r>
              <a:rPr lang="nl-NL" sz="2500" dirty="0" smtClean="0"/>
              <a:t>Eerder klaar? Oefenopgave 2 maken.</a:t>
            </a:r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9510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221" y="1"/>
            <a:ext cx="10515600" cy="6041362"/>
          </a:xfrm>
        </p:spPr>
        <p:txBody>
          <a:bodyPr>
            <a:noAutofit/>
          </a:bodyPr>
          <a:lstStyle/>
          <a:p>
            <a:pPr lvl="0"/>
            <a:r>
              <a:rPr lang="nl-NL" sz="2400" dirty="0" smtClean="0"/>
              <a:t>1. Constante </a:t>
            </a:r>
            <a:r>
              <a:rPr lang="nl-NL" sz="2400" dirty="0"/>
              <a:t>kosten = GCK * Q, 0,03 * 30 miljoen = 900.000</a:t>
            </a:r>
          </a:p>
          <a:p>
            <a:pPr lvl="0"/>
            <a:r>
              <a:rPr lang="nl-NL" sz="2400" dirty="0" smtClean="0"/>
              <a:t>2. Break </a:t>
            </a:r>
            <a:r>
              <a:rPr lang="nl-NL" sz="2400" dirty="0"/>
              <a:t>even = TO = TK,  </a:t>
            </a:r>
            <a:endParaRPr lang="nl-NL" sz="2400" dirty="0" smtClean="0"/>
          </a:p>
          <a:p>
            <a:pPr lvl="0"/>
            <a:r>
              <a:rPr lang="nl-NL" sz="2400" dirty="0" smtClean="0"/>
              <a:t>TK </a:t>
            </a:r>
            <a:r>
              <a:rPr lang="nl-NL" sz="2400" dirty="0"/>
              <a:t>= 0,03q + 900.000 </a:t>
            </a:r>
          </a:p>
          <a:p>
            <a:r>
              <a:rPr lang="nl-NL" sz="2400" dirty="0"/>
              <a:t>TO = 0,06q		</a:t>
            </a:r>
            <a:endParaRPr lang="nl-NL" sz="2400" dirty="0" smtClean="0"/>
          </a:p>
          <a:p>
            <a:r>
              <a:rPr lang="nl-NL" sz="2400" dirty="0" smtClean="0"/>
              <a:t>TO </a:t>
            </a:r>
            <a:r>
              <a:rPr lang="nl-NL" sz="2400" dirty="0"/>
              <a:t>= TK 	0,06q = 0,03q + 900.000</a:t>
            </a:r>
          </a:p>
          <a:p>
            <a:r>
              <a:rPr lang="nl-NL" sz="2400" dirty="0"/>
              <a:t>0,03q = 900.000	q = 30 miljoen.</a:t>
            </a:r>
          </a:p>
          <a:p>
            <a:r>
              <a:rPr lang="nl-NL" sz="2400" dirty="0"/>
              <a:t>Omzet = P * Q = 0.06 * 30.000.000 = 1.800.000</a:t>
            </a:r>
          </a:p>
          <a:p>
            <a:pPr lvl="0"/>
            <a:r>
              <a:rPr lang="nl-NL" sz="2400" dirty="0" smtClean="0"/>
              <a:t>3. Door </a:t>
            </a:r>
            <a:r>
              <a:rPr lang="nl-NL" sz="2400" dirty="0"/>
              <a:t>elke extra uur dat er tv gekeken wordt, neemt de opbrengst meer toe dan de kosten stijgen (MO &gt; MK). Het resultaat verbetert per </a:t>
            </a:r>
            <a:r>
              <a:rPr lang="nl-NL" sz="2400"/>
              <a:t>extra </a:t>
            </a:r>
            <a:r>
              <a:rPr lang="nl-NL" sz="2400" smtClean="0"/>
              <a:t>uur </a:t>
            </a:r>
            <a:r>
              <a:rPr lang="nl-NL" sz="2400" dirty="0"/>
              <a:t>met € 0,06− € 0,03 = € 0,03. De totale winst is dus het hoogst als er zo veel mogelijk tv gekeken wordt: dat is bij 62 miljoen uur = productiecapaciteit.</a:t>
            </a:r>
          </a:p>
          <a:p>
            <a:r>
              <a:rPr lang="nl-NL" sz="2400" dirty="0"/>
              <a:t>TO = 0,06 * 62.000.000 = 3.720.000</a:t>
            </a:r>
          </a:p>
          <a:p>
            <a:r>
              <a:rPr lang="nl-NL" sz="2400" dirty="0"/>
              <a:t>TK = 0,03 * 62.000.000 + 900.000 = 2.760.000</a:t>
            </a:r>
          </a:p>
          <a:p>
            <a:r>
              <a:rPr lang="nl-NL" sz="2400" dirty="0"/>
              <a:t>Winst = 3.720.000 – 2.760.000 = 960.000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66831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 voor de aankomende 2 lessen.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oefenopgaves maken.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296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4593" y="1"/>
            <a:ext cx="10237076" cy="6726620"/>
          </a:xfrm>
        </p:spPr>
        <p:txBody>
          <a:bodyPr>
            <a:normAutofit/>
          </a:bodyPr>
          <a:lstStyle/>
          <a:p>
            <a:r>
              <a:rPr lang="nl-NL" sz="2500" dirty="0" err="1" smtClean="0"/>
              <a:t>To</a:t>
            </a:r>
            <a:r>
              <a:rPr lang="nl-NL" sz="2500" dirty="0" smtClean="0"/>
              <a:t> = TK = break even</a:t>
            </a:r>
          </a:p>
          <a:p>
            <a:r>
              <a:rPr lang="nl-NL" sz="2500" dirty="0" err="1" smtClean="0"/>
              <a:t>To</a:t>
            </a:r>
            <a:r>
              <a:rPr lang="nl-NL" sz="2500" dirty="0" smtClean="0"/>
              <a:t> – TK = TW</a:t>
            </a:r>
          </a:p>
          <a:p>
            <a:r>
              <a:rPr lang="nl-NL" sz="2500" dirty="0" smtClean="0"/>
              <a:t>TO = P * Q of GO * Q</a:t>
            </a:r>
          </a:p>
          <a:p>
            <a:r>
              <a:rPr lang="nl-NL" sz="2500" dirty="0" smtClean="0"/>
              <a:t>TK = TCK + TVK of GTK * Q</a:t>
            </a:r>
          </a:p>
          <a:p>
            <a:r>
              <a:rPr lang="nl-NL" sz="2500" dirty="0" smtClean="0"/>
              <a:t>MO = MK </a:t>
            </a:r>
            <a:r>
              <a:rPr lang="nl-NL" sz="2500" dirty="0" smtClean="0">
                <a:sym typeface="Wingdings" panose="05000000000000000000" pitchFamily="2" charset="2"/>
              </a:rPr>
              <a:t> maximale winst  Q (hoeveelheid)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MO = MK  Q, lezen we af omhoog  GO lijn. Voor opbrengst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MO = MK  Q, lezen we af omhoog  GTK lijn voor de kosten.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MO = 0  maximale omzet  Q (hoeveelheid)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MO = 0  Q, lezen we af omhoog  GO lijn voor de opbrengst.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MO = 0  Q, lezen we af omhoog  GTK lijn  voor de kosten.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40231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les 10 oefenopgave 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20 minuten de tijd</a:t>
            </a:r>
          </a:p>
          <a:p>
            <a:r>
              <a:rPr lang="nl-NL" sz="2500" dirty="0" smtClean="0"/>
              <a:t>Gebruik je lesbrief als je er niet uitkomt.</a:t>
            </a:r>
          </a:p>
          <a:p>
            <a:r>
              <a:rPr lang="nl-NL" sz="2500" dirty="0" smtClean="0"/>
              <a:t>Anders vraag je buurman/vrouw.</a:t>
            </a:r>
          </a:p>
          <a:p>
            <a:r>
              <a:rPr lang="nl-NL" sz="2500" dirty="0" smtClean="0"/>
              <a:t>Of vraag de docent.</a:t>
            </a:r>
          </a:p>
          <a:p>
            <a:r>
              <a:rPr lang="nl-NL" sz="2500" dirty="0" smtClean="0"/>
              <a:t>Eerder klaar? Oefenopgave </a:t>
            </a:r>
            <a:r>
              <a:rPr lang="nl-NL" sz="2500" dirty="0" smtClean="0"/>
              <a:t>B </a:t>
            </a:r>
            <a:r>
              <a:rPr lang="nl-NL" sz="2500" dirty="0" smtClean="0"/>
              <a:t>maken.</a:t>
            </a:r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26" name="Ovaal 2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27" name="Ovaal 26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Ovaal 27"/>
          <p:cNvSpPr/>
          <p:nvPr/>
        </p:nvSpPr>
        <p:spPr>
          <a:xfrm>
            <a:off x="5767191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Ovaal 28"/>
          <p:cNvSpPr/>
          <p:nvPr/>
        </p:nvSpPr>
        <p:spPr>
          <a:xfrm>
            <a:off x="5767191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Ovaal 29"/>
          <p:cNvSpPr/>
          <p:nvPr/>
        </p:nvSpPr>
        <p:spPr>
          <a:xfrm>
            <a:off x="5767191" y="195922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Ovaal 30"/>
          <p:cNvSpPr/>
          <p:nvPr/>
        </p:nvSpPr>
        <p:spPr>
          <a:xfrm>
            <a:off x="5767188" y="195921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Ovaal 31"/>
          <p:cNvSpPr/>
          <p:nvPr/>
        </p:nvSpPr>
        <p:spPr>
          <a:xfrm>
            <a:off x="5767188" y="195921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Ovaal 32"/>
          <p:cNvSpPr/>
          <p:nvPr/>
        </p:nvSpPr>
        <p:spPr>
          <a:xfrm>
            <a:off x="5767188" y="195921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396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85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9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44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59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300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59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62000"/>
                            </p:stCondLst>
                            <p:childTnLst>
                              <p:par>
                                <p:cTn id="7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59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2100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59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14" grpId="0" animBg="1"/>
      <p:bldP spid="15" grpId="0" animBg="1"/>
      <p:bldP spid="16" grpId="0" animBg="1"/>
      <p:bldP spid="1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-1" y="1"/>
            <a:ext cx="10587789" cy="60413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500" dirty="0" smtClean="0"/>
              <a:t>1. Prijzen 22,5 en 12,5 en hoeveelheden 10 en 50 (waar GTK en GO elkaar snijden want GO * Q = TO, GTK * Q + TK en break even bij TO=TK)</a:t>
            </a:r>
          </a:p>
          <a:p>
            <a:pPr marL="0" indent="0">
              <a:buNone/>
            </a:pPr>
            <a:r>
              <a:rPr lang="nl-NL" sz="2500" dirty="0" smtClean="0"/>
              <a:t>2. </a:t>
            </a:r>
            <a:r>
              <a:rPr lang="nl-NL" sz="2500" dirty="0"/>
              <a:t>Prijzen 22,5 en 12,5 en hoeveelheden 10 en 50 (waar GTK en GO elkaar snijden want GO * Q = TO, GTK * Q + TK </a:t>
            </a:r>
            <a:r>
              <a:rPr lang="nl-NL" sz="2500" dirty="0" smtClean="0"/>
              <a:t>want TO-TK=0 dus TO=TK)</a:t>
            </a:r>
          </a:p>
          <a:p>
            <a:pPr marL="0" indent="0">
              <a:buNone/>
            </a:pPr>
            <a:r>
              <a:rPr lang="nl-NL" sz="2500" dirty="0" smtClean="0"/>
              <a:t>3. Prijs van 17,5 (MO kruist MK, volgen de lijn naar boven naar de Prijsafzet lijn zien we prijs van 17,5)</a:t>
            </a:r>
          </a:p>
          <a:p>
            <a:pPr marL="0" indent="0">
              <a:buNone/>
            </a:pPr>
            <a:r>
              <a:rPr lang="nl-NL" sz="2500" dirty="0" smtClean="0"/>
              <a:t>4. Hoeveelheid van 30 MO krijst MK, volgen de lijn naar beneden naar de afzet zien we 30)</a:t>
            </a:r>
          </a:p>
          <a:p>
            <a:pPr marL="0" indent="0">
              <a:buNone/>
            </a:pPr>
            <a:r>
              <a:rPr lang="nl-NL" sz="2500" dirty="0" smtClean="0"/>
              <a:t>5. Winst = TO – TK, TO = 17,5 * 30 = 525 miljard cent </a:t>
            </a:r>
          </a:p>
          <a:p>
            <a:pPr marL="0" indent="0">
              <a:buNone/>
            </a:pPr>
            <a:r>
              <a:rPr lang="nl-NL" sz="2500" dirty="0" smtClean="0"/>
              <a:t>TK = GTK * Q = 13,5 cent * 30 = 405 miljard cent.</a:t>
            </a:r>
          </a:p>
          <a:p>
            <a:pPr marL="0" indent="0">
              <a:buNone/>
            </a:pPr>
            <a:r>
              <a:rPr lang="nl-NL" sz="2500" dirty="0" smtClean="0"/>
              <a:t>Winst = 525 = 405 = 120 miljard cent.</a:t>
            </a:r>
          </a:p>
          <a:p>
            <a:pPr marL="0" indent="0">
              <a:buNone/>
            </a:pPr>
            <a:r>
              <a:rPr lang="nl-NL" sz="2500" dirty="0" smtClean="0"/>
              <a:t>7. 12,5 (maximale omzet is bij MO = 0, volgen we de lij naar boven naar de prijsafzet lijn zien we prijs van 12,5)</a:t>
            </a:r>
          </a:p>
          <a:p>
            <a:pPr marL="0" indent="0">
              <a:buNone/>
            </a:pPr>
            <a:r>
              <a:rPr lang="nl-NL" sz="2500" dirty="0" smtClean="0"/>
              <a:t>8. Bij prijs van 12,5 hoort afzet van 50. totale omzet = P * Q is dus 12,5 * 50 = 625 miljard cent.</a:t>
            </a:r>
          </a:p>
          <a:p>
            <a:pPr>
              <a:buAutoNum type="arabicPeriod"/>
            </a:pP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9032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 descr="HMAOV0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323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les 10 oefenopgave B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/>
              <a:t>7</a:t>
            </a:r>
            <a:r>
              <a:rPr lang="nl-NL" sz="2500" dirty="0" smtClean="0"/>
              <a:t> minuten de tijd</a:t>
            </a:r>
          </a:p>
          <a:p>
            <a:r>
              <a:rPr lang="nl-NL" sz="2500" dirty="0" smtClean="0"/>
              <a:t>Gebruik je lesbrief als je er niet uitkomt.</a:t>
            </a:r>
          </a:p>
          <a:p>
            <a:r>
              <a:rPr lang="nl-NL" sz="2500" dirty="0" smtClean="0"/>
              <a:t>Anders vraag je buurman/vrouw.</a:t>
            </a:r>
          </a:p>
          <a:p>
            <a:r>
              <a:rPr lang="nl-NL" sz="2500" dirty="0" smtClean="0"/>
              <a:t>Of vraag de docent.</a:t>
            </a:r>
          </a:p>
          <a:p>
            <a:r>
              <a:rPr lang="nl-NL" sz="2500" dirty="0" smtClean="0"/>
              <a:t>Eerder klaar? Oefenopgave 2 maken.</a:t>
            </a:r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77262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2505" y="96253"/>
            <a:ext cx="9081497" cy="5945109"/>
          </a:xfrm>
        </p:spPr>
        <p:txBody>
          <a:bodyPr>
            <a:noAutofit/>
          </a:bodyPr>
          <a:lstStyle/>
          <a:p>
            <a:pPr hangingPunct="0"/>
            <a:r>
              <a:rPr lang="nl-NL" sz="2500" b="1" u="sng" dirty="0" smtClean="0"/>
              <a:t>Opgave </a:t>
            </a:r>
            <a:r>
              <a:rPr lang="nl-NL" sz="2500" b="1" u="sng" dirty="0"/>
              <a:t>A (4 punten) </a:t>
            </a:r>
            <a:endParaRPr lang="nl-NL" sz="2500" dirty="0"/>
          </a:p>
          <a:p>
            <a:r>
              <a:rPr lang="nl-NL" sz="2500" dirty="0"/>
              <a:t>1. </a:t>
            </a:r>
            <a:r>
              <a:rPr lang="nl-NL" sz="2500" dirty="0" smtClean="0"/>
              <a:t>TO </a:t>
            </a:r>
            <a:r>
              <a:rPr lang="nl-NL" sz="2500" dirty="0"/>
              <a:t>= TK → 9,50q = 4,50q + 1.800.000 → 5q = 1.800.000 → q = 1.800.000 / 5 = 360.000 opladers per maand</a:t>
            </a:r>
          </a:p>
          <a:p>
            <a:endParaRPr lang="nl-NL" sz="2500" dirty="0"/>
          </a:p>
          <a:p>
            <a:r>
              <a:rPr lang="nl-NL" sz="2500" dirty="0"/>
              <a:t>2. </a:t>
            </a:r>
            <a:r>
              <a:rPr lang="nl-NL" sz="2500" dirty="0" smtClean="0"/>
              <a:t> Door </a:t>
            </a:r>
            <a:r>
              <a:rPr lang="nl-NL" sz="2500" dirty="0"/>
              <a:t>elke minuut die er extra gebeld wordt, neemt de opbrengst meer toe dan de kosten stijgen (MO &gt; MK). Het resultaat verbetert per extra belminuut met € 9.50 − € 4.50 = € 5. De totale winst is dus het hoogst als er zo veel mogelijk belminuten verkocht worden: dat is bij 350.000 miljoen belminuten = productiecapaciteit.</a:t>
            </a:r>
          </a:p>
          <a:p>
            <a:r>
              <a:rPr lang="en-US" sz="2500" dirty="0"/>
              <a:t>TO = 9.50 x 450.000</a:t>
            </a:r>
            <a:endParaRPr lang="nl-NL" sz="2500" dirty="0"/>
          </a:p>
          <a:p>
            <a:r>
              <a:rPr lang="en-US" sz="2500" dirty="0"/>
              <a:t>TO = 4.275.000</a:t>
            </a:r>
            <a:endParaRPr lang="nl-NL" sz="2500" dirty="0"/>
          </a:p>
          <a:p>
            <a:r>
              <a:rPr lang="en-US" sz="2500" dirty="0"/>
              <a:t>TK =  4,50 x 450.000 + 1.800.000</a:t>
            </a:r>
            <a:endParaRPr lang="nl-NL" sz="2500" dirty="0"/>
          </a:p>
          <a:p>
            <a:r>
              <a:rPr lang="en-US" sz="2500" dirty="0"/>
              <a:t>TK = 3.825.000</a:t>
            </a:r>
            <a:endParaRPr lang="nl-NL" sz="2500" dirty="0"/>
          </a:p>
          <a:p>
            <a:r>
              <a:rPr lang="nl-NL" sz="2500" dirty="0"/>
              <a:t>TW = 450.000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81983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les 11 oefenopgave </a:t>
            </a:r>
            <a:r>
              <a:rPr lang="nl-NL" dirty="0"/>
              <a:t>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20 minuten de tijd</a:t>
            </a:r>
          </a:p>
          <a:p>
            <a:r>
              <a:rPr lang="nl-NL" sz="2500" dirty="0" smtClean="0"/>
              <a:t>Gebruik je lesbrief als je er niet uitkomt.</a:t>
            </a:r>
          </a:p>
          <a:p>
            <a:r>
              <a:rPr lang="nl-NL" sz="2500" dirty="0" smtClean="0"/>
              <a:t>Anders vraag je buurman/vrouw.</a:t>
            </a:r>
          </a:p>
          <a:p>
            <a:r>
              <a:rPr lang="nl-NL" sz="2500" dirty="0" smtClean="0"/>
              <a:t>Of vraag de docent.</a:t>
            </a:r>
          </a:p>
          <a:p>
            <a:r>
              <a:rPr lang="nl-NL" sz="2500" dirty="0" smtClean="0"/>
              <a:t>Eerder klaar? Oefenopgave A maken.</a:t>
            </a:r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26" name="Ovaal 2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27" name="Ovaal 26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Ovaal 27"/>
          <p:cNvSpPr/>
          <p:nvPr/>
        </p:nvSpPr>
        <p:spPr>
          <a:xfrm>
            <a:off x="5767191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Ovaal 28"/>
          <p:cNvSpPr/>
          <p:nvPr/>
        </p:nvSpPr>
        <p:spPr>
          <a:xfrm>
            <a:off x="5767191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Ovaal 29"/>
          <p:cNvSpPr/>
          <p:nvPr/>
        </p:nvSpPr>
        <p:spPr>
          <a:xfrm>
            <a:off x="5767191" y="195922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Ovaal 30"/>
          <p:cNvSpPr/>
          <p:nvPr/>
        </p:nvSpPr>
        <p:spPr>
          <a:xfrm>
            <a:off x="5767188" y="195921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Ovaal 31"/>
          <p:cNvSpPr/>
          <p:nvPr/>
        </p:nvSpPr>
        <p:spPr>
          <a:xfrm>
            <a:off x="5767188" y="195921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Ovaal 32"/>
          <p:cNvSpPr/>
          <p:nvPr/>
        </p:nvSpPr>
        <p:spPr>
          <a:xfrm>
            <a:off x="5767188" y="195921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376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85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9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44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59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300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59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62000"/>
                            </p:stCondLst>
                            <p:childTnLst>
                              <p:par>
                                <p:cTn id="7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59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2100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59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14" grpId="0" animBg="1"/>
      <p:bldP spid="15" grpId="0" animBg="1"/>
      <p:bldP spid="16" grpId="0" animBg="1"/>
      <p:bldP spid="1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609</TotalTime>
  <Words>789</Words>
  <Application>Microsoft Office PowerPoint</Application>
  <PresentationFormat>Aangepast</PresentationFormat>
  <Paragraphs>137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Facet</vt:lpstr>
      <vt:lpstr>Welkom Havo 5.</vt:lpstr>
      <vt:lpstr>Agenda voor de aankomende 2 lessen.</vt:lpstr>
      <vt:lpstr>PowerPoint-presentatie</vt:lpstr>
      <vt:lpstr>Maak les 10 oefenopgave A</vt:lpstr>
      <vt:lpstr>PowerPoint-presentatie</vt:lpstr>
      <vt:lpstr>PowerPoint-presentatie</vt:lpstr>
      <vt:lpstr>Maak les 10 oefenopgave B</vt:lpstr>
      <vt:lpstr>PowerPoint-presentatie</vt:lpstr>
      <vt:lpstr>Maak les 11 oefenopgave A</vt:lpstr>
      <vt:lpstr>PowerPoint-presentatie</vt:lpstr>
      <vt:lpstr>PowerPoint-presentatie</vt:lpstr>
      <vt:lpstr>PowerPoint-presentatie</vt:lpstr>
      <vt:lpstr>Maak Les 11 oefenopgave B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 B.</cp:lastModifiedBy>
  <cp:revision>70</cp:revision>
  <dcterms:created xsi:type="dcterms:W3CDTF">2017-08-27T09:00:36Z</dcterms:created>
  <dcterms:modified xsi:type="dcterms:W3CDTF">2017-10-04T10:26:28Z</dcterms:modified>
</cp:coreProperties>
</file>